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2" r:id="rId5"/>
    <p:sldId id="270" r:id="rId6"/>
    <p:sldId id="271" r:id="rId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4" roundtripDataSignature="AMtx7mjP1lzeyJIItIJXFEo09qB9Wxuh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34" Type="http://customschemas.google.com/relationships/presentationmetadata" Target="metadata"/><Relationship Id="rId7" Type="http://schemas.openxmlformats.org/officeDocument/2006/relationships/slide" Target="slides/slide6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36" Type="http://schemas.openxmlformats.org/officeDocument/2006/relationships/viewProps" Target="viewProps.xml"/><Relationship Id="rId4" Type="http://schemas.openxmlformats.org/officeDocument/2006/relationships/slide" Target="slides/slide3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47492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ий слайд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an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і вертикальний текст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9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3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an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ий заголовок і текст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0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4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4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4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4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an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і об'єкт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an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озділу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3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an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'єкти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3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3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3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an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орівняння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4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3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34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3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3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an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Лише заголовок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an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ий слайд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an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міст із підписом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3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an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ображення з підписом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3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3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an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000">
        <p14:pan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3131840" y="116632"/>
            <a:ext cx="5326360" cy="6552728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інклюзивного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закладах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14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2895600" cy="68288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an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prstGeom prst="rect">
            <a:avLst/>
          </a:prstGeom>
          <a:gradFill>
            <a:gsLst>
              <a:gs pos="0">
                <a:srgbClr val="9FC3FF"/>
              </a:gs>
              <a:gs pos="35000">
                <a:srgbClr val="BDD5FF"/>
              </a:gs>
              <a:gs pos="100000">
                <a:srgbClr val="E4EEFF"/>
              </a:gs>
            </a:gsLst>
            <a:lin ang="16200000" scaled="0"/>
          </a:gradFill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2880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ООП</a:t>
            </a:r>
            <a:endParaRPr sz="32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91" name="Google Shape;91;p2"/>
          <p:cNvSpPr/>
          <p:nvPr/>
        </p:nvSpPr>
        <p:spPr>
          <a:xfrm>
            <a:off x="1403648" y="1434579"/>
            <a:ext cx="7272808" cy="584735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Пройти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обстеження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ІРЦ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колегіальний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консультантів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ІРЦ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endParaRPr sz="1600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92" name="Google Shape;92;p2"/>
          <p:cNvSpPr/>
          <p:nvPr/>
        </p:nvSpPr>
        <p:spPr>
          <a:xfrm>
            <a:off x="1403648" y="2362646"/>
            <a:ext cx="7272808" cy="584735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Звернутися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проханням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інклюзивне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endParaRPr sz="1600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93" name="Google Shape;93;p2"/>
          <p:cNvSpPr/>
          <p:nvPr/>
        </p:nvSpPr>
        <p:spPr>
          <a:xfrm>
            <a:off x="1630695" y="3343243"/>
            <a:ext cx="7045761" cy="206206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заяви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додаються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ІРЦ;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довідка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стан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довідка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лікаря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епідемічне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оточення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свідоцтво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народження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копія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дитину-інваліда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18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(виданого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лікарсько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-консультативною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комісією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1600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94" name="Google Shape;94;p2"/>
          <p:cNvSpPr/>
          <p:nvPr/>
        </p:nvSpPr>
        <p:spPr>
          <a:xfrm>
            <a:off x="1413992" y="5748638"/>
            <a:ext cx="7272808" cy="338514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Узяти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endParaRPr sz="1600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pic>
        <p:nvPicPr>
          <p:cNvPr id="97" name="Google Shape;9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5536" y="1196752"/>
            <a:ext cx="806896" cy="806896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5220" y="2251565"/>
            <a:ext cx="806896" cy="8068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7981" y="5514447"/>
            <a:ext cx="806896" cy="8068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4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5220" y="3769103"/>
            <a:ext cx="806896" cy="8068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an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>
            <a:spLocks noGrp="1"/>
          </p:cNvSpPr>
          <p:nvPr>
            <p:ph type="title"/>
          </p:nvPr>
        </p:nvSpPr>
        <p:spPr>
          <a:xfrm>
            <a:off x="509483" y="169074"/>
            <a:ext cx="8229600" cy="922114"/>
          </a:xfrm>
          <a:prstGeom prst="rect">
            <a:avLst/>
          </a:prstGeom>
          <a:gradFill>
            <a:gsLst>
              <a:gs pos="0">
                <a:srgbClr val="9FC3FF"/>
              </a:gs>
              <a:gs pos="35000">
                <a:srgbClr val="BDD5FF"/>
              </a:gs>
              <a:gs pos="100000">
                <a:srgbClr val="E4EEFF"/>
              </a:gs>
            </a:gsLst>
            <a:lin ang="16200000" scaled="0"/>
          </a:gradFill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2880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/>
              <a:t>ЗЗСО</a:t>
            </a:r>
            <a:endParaRPr sz="288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3"/>
          <p:cNvSpPr/>
          <p:nvPr/>
        </p:nvSpPr>
        <p:spPr>
          <a:xfrm>
            <a:off x="1481301" y="4258607"/>
            <a:ext cx="7257782" cy="1323399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звертається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Р(М)В(У)О про</a:t>
            </a:r>
          </a:p>
          <a:p>
            <a:pPr marL="285750" lvl="0" indent="-285750">
              <a:buFontTx/>
              <a:buChar char="-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посади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асистента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вчителя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lvl="0" indent="-285750">
              <a:buFontTx/>
              <a:buChar char="-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корекційно-розвиткових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психологом, логопедом, дефектологом,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інструктором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sz="1600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pic>
        <p:nvPicPr>
          <p:cNvPr id="109" name="Google Shape;109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7951" y="1091188"/>
            <a:ext cx="806896" cy="80689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93;p2"/>
          <p:cNvSpPr/>
          <p:nvPr/>
        </p:nvSpPr>
        <p:spPr>
          <a:xfrm>
            <a:off x="1481301" y="1940979"/>
            <a:ext cx="7045761" cy="206206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Ураховує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матеріально-технічну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базу,;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кадрів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санітарно-гігієнічні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свідоцтво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народження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копія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дитину-інваліда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18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(виданого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лікарсько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-консультативною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комісією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1600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9" name="Google Shape;106;p3"/>
          <p:cNvSpPr/>
          <p:nvPr/>
        </p:nvSpPr>
        <p:spPr>
          <a:xfrm>
            <a:off x="1481301" y="1325379"/>
            <a:ext cx="7257782" cy="338514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інклюзивного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endParaRPr sz="1600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14" name="Google Shape;106;p3"/>
          <p:cNvSpPr/>
          <p:nvPr/>
        </p:nvSpPr>
        <p:spPr>
          <a:xfrm>
            <a:off x="1481301" y="5950648"/>
            <a:ext cx="7257782" cy="338514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працівниками</a:t>
            </a:r>
            <a:endParaRPr sz="1600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pic>
        <p:nvPicPr>
          <p:cNvPr id="15" name="Google Shape;109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9360" y="4410110"/>
            <a:ext cx="806896" cy="8068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09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9079" y="5716457"/>
            <a:ext cx="806896" cy="80689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144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9360" y="2568562"/>
            <a:ext cx="806896" cy="8068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an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7"/>
          <p:cNvSpPr/>
          <p:nvPr/>
        </p:nvSpPr>
        <p:spPr>
          <a:xfrm>
            <a:off x="1669976" y="1810470"/>
            <a:ext cx="7272808" cy="338514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dirty="0"/>
              <a:t> 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Команду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супроводу</a:t>
            </a:r>
            <a:endParaRPr sz="1600" dirty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141" name="Google Shape;141;p7"/>
          <p:cNvSpPr/>
          <p:nvPr/>
        </p:nvSpPr>
        <p:spPr>
          <a:xfrm>
            <a:off x="1669976" y="2586915"/>
            <a:ext cx="7272808" cy="2739171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lvl="0" indent="-285750">
              <a:buFontTx/>
              <a:buChar char="-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заступник директора, </a:t>
            </a:r>
          </a:p>
          <a:p>
            <a:pPr marL="285750" lvl="0" indent="-285750">
              <a:buFontTx/>
              <a:buChar char="-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-предметники, </a:t>
            </a:r>
          </a:p>
          <a:p>
            <a:pPr marL="285750" lvl="0" indent="-285750">
              <a:buFontTx/>
              <a:buChar char="-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асистент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вчителя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285750" lvl="0" indent="-285750">
              <a:buFontTx/>
              <a:buChar char="-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психолог, </a:t>
            </a:r>
          </a:p>
          <a:p>
            <a:pPr marL="285750" lvl="0" indent="-285750">
              <a:buFontTx/>
              <a:buChar char="-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учитель-дефектолог,</a:t>
            </a:r>
          </a:p>
          <a:p>
            <a:pPr marL="285750" lvl="0" indent="-285750">
              <a:buFontTx/>
              <a:buChar char="-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сестра,</a:t>
            </a:r>
          </a:p>
          <a:p>
            <a:pPr marL="285750" lvl="0" indent="-285750">
              <a:buFontTx/>
              <a:buChar char="-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інструктор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Tx/>
              <a:buChar char="-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батьки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ООП </a:t>
            </a:r>
          </a:p>
          <a:p>
            <a:pPr marL="285750" lvl="0" indent="-285750">
              <a:buFontTx/>
              <a:buChar char="-"/>
            </a:pPr>
            <a:endParaRPr sz="28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2" name="Google Shape;142;p7"/>
          <p:cNvSpPr/>
          <p:nvPr/>
        </p:nvSpPr>
        <p:spPr>
          <a:xfrm>
            <a:off x="1669976" y="5714011"/>
            <a:ext cx="7272809" cy="338514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наказом</a:t>
            </a:r>
            <a:endParaRPr sz="1600" dirty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pic>
        <p:nvPicPr>
          <p:cNvPr id="143" name="Google Shape;143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8730" y="91158"/>
            <a:ext cx="806896" cy="8068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8730" y="3553053"/>
            <a:ext cx="806896" cy="8068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8730" y="1508119"/>
            <a:ext cx="806896" cy="806896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06;p3"/>
          <p:cNvSpPr/>
          <p:nvPr/>
        </p:nvSpPr>
        <p:spPr>
          <a:xfrm>
            <a:off x="1685002" y="1101794"/>
            <a:ext cx="7257782" cy="338514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Укладає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угоди з  консультантами  ІРЦ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нозологією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ООП</a:t>
            </a:r>
            <a:endParaRPr sz="1600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pic>
        <p:nvPicPr>
          <p:cNvPr id="13" name="Google Shape;145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8730" y="5380901"/>
            <a:ext cx="806896" cy="806896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6;p3"/>
          <p:cNvSpPr/>
          <p:nvPr/>
        </p:nvSpPr>
        <p:spPr>
          <a:xfrm>
            <a:off x="1677489" y="421603"/>
            <a:ext cx="7257782" cy="338514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endParaRPr sz="1600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pic>
        <p:nvPicPr>
          <p:cNvPr id="15" name="Google Shape;143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8730" y="799639"/>
            <a:ext cx="806896" cy="8068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an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5"/>
          <p:cNvSpPr txBox="1">
            <a:spLocks noGrp="1"/>
          </p:cNvSpPr>
          <p:nvPr>
            <p:ph type="title"/>
          </p:nvPr>
        </p:nvSpPr>
        <p:spPr>
          <a:xfrm>
            <a:off x="446856" y="188640"/>
            <a:ext cx="8229600" cy="634082"/>
          </a:xfrm>
          <a:prstGeom prst="rect">
            <a:avLst/>
          </a:prstGeom>
          <a:gradFill>
            <a:gsLst>
              <a:gs pos="0">
                <a:srgbClr val="9FC3FF"/>
              </a:gs>
              <a:gs pos="35000">
                <a:srgbClr val="BDD5FF"/>
              </a:gs>
              <a:gs pos="100000">
                <a:srgbClr val="E4EEFF"/>
              </a:gs>
            </a:gsLst>
            <a:lin ang="16200000" scaled="0"/>
          </a:gradFill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3200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супроводу</a:t>
            </a:r>
            <a:endParaRPr dirty="0"/>
          </a:p>
        </p:txBody>
      </p:sp>
      <p:sp>
        <p:nvSpPr>
          <p:cNvPr id="215" name="Google Shape;215;p15"/>
          <p:cNvSpPr/>
          <p:nvPr/>
        </p:nvSpPr>
        <p:spPr>
          <a:xfrm>
            <a:off x="467544" y="1477247"/>
            <a:ext cx="8208912" cy="584735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dirty="0"/>
              <a:t> 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збирає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 </a:t>
            </a:r>
            <a:endParaRPr sz="1600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216" name="Google Shape;216;p15"/>
          <p:cNvSpPr/>
          <p:nvPr/>
        </p:nvSpPr>
        <p:spPr>
          <a:xfrm>
            <a:off x="446305" y="2986374"/>
            <a:ext cx="8208912" cy="584735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всебічно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обговорює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endParaRPr sz="1600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217" name="Google Shape;217;p15"/>
          <p:cNvSpPr/>
          <p:nvPr/>
        </p:nvSpPr>
        <p:spPr>
          <a:xfrm>
            <a:off x="467544" y="4495501"/>
            <a:ext cx="8208912" cy="338514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dirty="0"/>
              <a:t> 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з'ясувує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актуалізує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endParaRPr sz="1600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218" name="Google Shape;218;p15"/>
          <p:cNvSpPr/>
          <p:nvPr/>
        </p:nvSpPr>
        <p:spPr>
          <a:xfrm>
            <a:off x="467544" y="5576756"/>
            <a:ext cx="8208912" cy="584735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dirty="0"/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плану конкретного ЗЗСО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</a:t>
            </a:r>
            <a:endParaRPr sz="1600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an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5"/>
          <p:cNvSpPr txBox="1">
            <a:spLocks noGrp="1"/>
          </p:cNvSpPr>
          <p:nvPr>
            <p:ph type="title"/>
          </p:nvPr>
        </p:nvSpPr>
        <p:spPr>
          <a:xfrm>
            <a:off x="446856" y="188640"/>
            <a:ext cx="8229600" cy="634082"/>
          </a:xfrm>
          <a:prstGeom prst="rect">
            <a:avLst/>
          </a:prstGeom>
          <a:gradFill>
            <a:gsLst>
              <a:gs pos="0">
                <a:srgbClr val="9FC3FF"/>
              </a:gs>
              <a:gs pos="35000">
                <a:srgbClr val="BDD5FF"/>
              </a:gs>
              <a:gs pos="100000">
                <a:srgbClr val="E4EEFF"/>
              </a:gs>
            </a:gsLst>
            <a:lin ang="16200000" scaled="0"/>
          </a:gradFill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3200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супроводу</a:t>
            </a:r>
            <a:endParaRPr dirty="0"/>
          </a:p>
        </p:txBody>
      </p:sp>
      <p:sp>
        <p:nvSpPr>
          <p:cNvPr id="219" name="Google Shape;219;p15"/>
          <p:cNvSpPr/>
          <p:nvPr/>
        </p:nvSpPr>
        <p:spPr>
          <a:xfrm>
            <a:off x="467544" y="1412182"/>
            <a:ext cx="8208912" cy="338514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dirty="0"/>
              <a:t> 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адаптовану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програму</a:t>
            </a:r>
            <a:endParaRPr sz="1600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8" name="Google Shape;219;p15"/>
          <p:cNvSpPr/>
          <p:nvPr/>
        </p:nvSpPr>
        <p:spPr>
          <a:xfrm>
            <a:off x="467544" y="2393854"/>
            <a:ext cx="8208912" cy="338514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endParaRPr sz="1600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9" name="Google Shape;219;p15"/>
          <p:cNvSpPr/>
          <p:nvPr/>
        </p:nvSpPr>
        <p:spPr>
          <a:xfrm>
            <a:off x="467544" y="3580035"/>
            <a:ext cx="8208912" cy="830956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lvl="0" indent="-285750">
              <a:buFontTx/>
              <a:buChar char="-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lvl="0" indent="-285750">
              <a:buFontTx/>
              <a:buChar char="-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портфоліо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Google Shape;219;p15"/>
          <p:cNvSpPr/>
          <p:nvPr/>
        </p:nvSpPr>
        <p:spPr>
          <a:xfrm>
            <a:off x="467544" y="5229042"/>
            <a:ext cx="8208912" cy="338514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endParaRPr sz="1600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43215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pan dir="r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358</Words>
  <Application>Microsoft Office PowerPoint</Application>
  <PresentationFormat>Экран (4:3)</PresentationFormat>
  <Paragraphs>38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Тема Office</vt:lpstr>
      <vt:lpstr>Алгоритм організації інклюзивного навчання в закладах загальної середньої освіти   </vt:lpstr>
      <vt:lpstr>Алгоритм дій батьків дитини з ООП</vt:lpstr>
      <vt:lpstr>Алгоритм дій ЗЗСО</vt:lpstr>
      <vt:lpstr>Презентация PowerPoint</vt:lpstr>
      <vt:lpstr>Алгоритм дій Команди супроводу</vt:lpstr>
      <vt:lpstr>Алгоритм дій Команди супроводу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організації інклюзивного класу в закладах загальної середньої освіти</dc:title>
  <dc:creator>Таня</dc:creator>
  <cp:lastModifiedBy>User</cp:lastModifiedBy>
  <cp:revision>12</cp:revision>
  <dcterms:created xsi:type="dcterms:W3CDTF">2020-09-12T17:53:29Z</dcterms:created>
  <dcterms:modified xsi:type="dcterms:W3CDTF">2025-12-01T17:16:43Z</dcterms:modified>
</cp:coreProperties>
</file>